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5" r:id="rId2"/>
    <p:sldId id="347" r:id="rId3"/>
    <p:sldId id="379" r:id="rId4"/>
    <p:sldId id="386" r:id="rId5"/>
    <p:sldId id="371" r:id="rId6"/>
    <p:sldId id="367" r:id="rId7"/>
    <p:sldId id="380" r:id="rId8"/>
    <p:sldId id="381" r:id="rId9"/>
    <p:sldId id="372" r:id="rId10"/>
    <p:sldId id="343" r:id="rId11"/>
  </p:sldIdLst>
  <p:sldSz cx="9144000" cy="6858000" type="screen4x3"/>
  <p:notesSz cx="9296400" cy="7010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2713"/>
    <a:srgbClr val="791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Énfasi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Énfasi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70" autoAdjust="0"/>
  </p:normalViewPr>
  <p:slideViewPr>
    <p:cSldViewPr snapToGrid="0" snapToObjects="1">
      <p:cViewPr varScale="1">
        <p:scale>
          <a:sx n="63" d="100"/>
          <a:sy n="63" d="100"/>
        </p:scale>
        <p:origin x="15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GARPA.146-231BSW\Desktop\Documentos%20CTEE\2017\PCEF%202017\Entorno%20del%20Programa\PIB%20CORRIENTE%20201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C5E0B4">
                <a:alpha val="85000"/>
              </a:srgbClr>
            </a:solidFill>
            <a:ln w="9525" cap="flat" cmpd="sng" algn="ctr">
              <a:solidFill>
                <a:srgbClr val="C5E0B4"/>
              </a:solidFill>
              <a:round/>
            </a:ln>
            <a:effectLst/>
            <a:scene3d>
              <a:camera prst="orthographicFront"/>
              <a:lightRig rig="threePt" dir="t"/>
            </a:scene3d>
            <a:sp3d contourW="9525">
              <a:bevelT/>
              <a:contourClr>
                <a:srgbClr val="C5E0B4"/>
              </a:contourClr>
            </a:sp3d>
          </c:spPr>
          <c:invertIfNegative val="0"/>
          <c:dPt>
            <c:idx val="3"/>
            <c:invertIfNegative val="0"/>
            <c:bubble3D val="0"/>
            <c:spPr>
              <a:solidFill>
                <a:srgbClr val="D7E4BD">
                  <a:alpha val="85000"/>
                </a:srgbClr>
              </a:solidFill>
              <a:ln w="9525" cap="flat" cmpd="sng" algn="ctr">
                <a:solidFill>
                  <a:srgbClr val="C5E0B4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 contourW="9525">
                <a:bevelT/>
                <a:contourClr>
                  <a:srgbClr val="C5E0B4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F37-448D-9550-9A638C565E4E}"/>
              </c:ext>
            </c:extLst>
          </c:dPt>
          <c:dPt>
            <c:idx val="11"/>
            <c:invertIfNegative val="0"/>
            <c:bubble3D val="0"/>
            <c:spPr>
              <a:solidFill>
                <a:srgbClr val="D7E4BD">
                  <a:alpha val="85000"/>
                </a:srgbClr>
              </a:solidFill>
              <a:ln w="9525" cap="flat" cmpd="sng" algn="ctr">
                <a:solidFill>
                  <a:srgbClr val="C5E0B4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 contourW="9525">
                <a:bevelT/>
                <a:contourClr>
                  <a:srgbClr val="C5E0B4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F37-448D-9550-9A638C565E4E}"/>
              </c:ext>
            </c:extLst>
          </c:dPt>
          <c:dPt>
            <c:idx val="17"/>
            <c:invertIfNegative val="0"/>
            <c:bubble3D val="0"/>
            <c:spPr>
              <a:solidFill>
                <a:srgbClr val="D7E4BD">
                  <a:alpha val="85000"/>
                </a:srgbClr>
              </a:solidFill>
              <a:ln w="9525" cap="flat" cmpd="sng" algn="ctr">
                <a:solidFill>
                  <a:srgbClr val="C5E0B4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 contourW="9525">
                <a:bevelT/>
                <a:contourClr>
                  <a:srgbClr val="C5E0B4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F37-448D-9550-9A638C565E4E}"/>
              </c:ext>
            </c:extLst>
          </c:dPt>
          <c:dPt>
            <c:idx val="27"/>
            <c:invertIfNegative val="0"/>
            <c:bubble3D val="0"/>
            <c:spPr>
              <a:solidFill>
                <a:srgbClr val="FF0000">
                  <a:alpha val="85000"/>
                </a:srgbClr>
              </a:solidFill>
              <a:ln w="9525" cap="flat" cmpd="sng" algn="ctr">
                <a:solidFill>
                  <a:srgbClr val="C5E0B4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 contourW="9525">
                <a:bevelT/>
                <a:contourClr>
                  <a:srgbClr val="C5E0B4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F37-448D-9550-9A638C565E4E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2">
                  <a:alpha val="85000"/>
                </a:schemeClr>
              </a:solidFill>
              <a:ln w="9525" cap="flat" cmpd="sng" algn="ctr">
                <a:solidFill>
                  <a:srgbClr val="C5E0B4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 contourW="9525">
                <a:bevelT/>
                <a:contourClr>
                  <a:srgbClr val="C5E0B4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F37-448D-9550-9A638C565E4E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2">
                  <a:alpha val="85000"/>
                </a:schemeClr>
              </a:solidFill>
              <a:ln w="9525" cap="flat" cmpd="sng" algn="ctr">
                <a:solidFill>
                  <a:srgbClr val="C5E0B4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 contourW="9525">
                <a:bevelT/>
                <a:contourClr>
                  <a:srgbClr val="C5E0B4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AB09-4052-9255-E8A6DE490A88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2">
                  <a:alpha val="85000"/>
                </a:schemeClr>
              </a:solidFill>
              <a:ln w="9525" cap="flat" cmpd="sng" algn="ctr">
                <a:solidFill>
                  <a:srgbClr val="C5E0B4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  <a:sp3d contourW="9525">
                <a:bevelT/>
                <a:contourClr>
                  <a:srgbClr val="C5E0B4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F37-448D-9550-9A638C565E4E}"/>
              </c:ext>
            </c:extLst>
          </c:dPt>
          <c:dLbls>
            <c:delete val="1"/>
          </c:dLbls>
          <c:cat>
            <c:strRef>
              <c:f>'PIB 2015'!$B$61:$B$92</c:f>
              <c:strCache>
                <c:ptCount val="32"/>
                <c:pt idx="0">
                  <c:v>Ciudad de México</c:v>
                </c:pt>
                <c:pt idx="1">
                  <c:v>Quintana Roo</c:v>
                </c:pt>
                <c:pt idx="2">
                  <c:v>Tlaxcala</c:v>
                </c:pt>
                <c:pt idx="3">
                  <c:v>Baja California Sur</c:v>
                </c:pt>
                <c:pt idx="4">
                  <c:v>Colima</c:v>
                </c:pt>
                <c:pt idx="5">
                  <c:v>Campeche</c:v>
                </c:pt>
                <c:pt idx="6">
                  <c:v>Nuevo León</c:v>
                </c:pt>
                <c:pt idx="7">
                  <c:v>Morelos</c:v>
                </c:pt>
                <c:pt idx="8">
                  <c:v>Tabasco</c:v>
                </c:pt>
                <c:pt idx="9">
                  <c:v>Yucatán</c:v>
                </c:pt>
                <c:pt idx="10">
                  <c:v>Querétaro</c:v>
                </c:pt>
                <c:pt idx="11">
                  <c:v>Nayarit</c:v>
                </c:pt>
                <c:pt idx="12">
                  <c:v>Aguascalientes</c:v>
                </c:pt>
                <c:pt idx="13">
                  <c:v>Hidalgo</c:v>
                </c:pt>
                <c:pt idx="14">
                  <c:v>Coahuila</c:v>
                </c:pt>
                <c:pt idx="15">
                  <c:v>Guerrero</c:v>
                </c:pt>
                <c:pt idx="16">
                  <c:v>San Luis Potosí</c:v>
                </c:pt>
                <c:pt idx="17">
                  <c:v>Baja California</c:v>
                </c:pt>
                <c:pt idx="18">
                  <c:v>Oaxaca</c:v>
                </c:pt>
                <c:pt idx="19">
                  <c:v>Zacatecas</c:v>
                </c:pt>
                <c:pt idx="20">
                  <c:v>Tamaulipas</c:v>
                </c:pt>
                <c:pt idx="21">
                  <c:v>Durango</c:v>
                </c:pt>
                <c:pt idx="22">
                  <c:v>Chiapas</c:v>
                </c:pt>
                <c:pt idx="23">
                  <c:v>Puebla</c:v>
                </c:pt>
                <c:pt idx="24">
                  <c:v>México</c:v>
                </c:pt>
                <c:pt idx="25">
                  <c:v>Guanajuato</c:v>
                </c:pt>
                <c:pt idx="26">
                  <c:v>Chihuahua</c:v>
                </c:pt>
                <c:pt idx="27">
                  <c:v>Sonora</c:v>
                </c:pt>
                <c:pt idx="28">
                  <c:v>Veracruz</c:v>
                </c:pt>
                <c:pt idx="29">
                  <c:v>Sinaloa</c:v>
                </c:pt>
                <c:pt idx="30">
                  <c:v>Michoacán</c:v>
                </c:pt>
                <c:pt idx="31">
                  <c:v>Jalisco</c:v>
                </c:pt>
              </c:strCache>
            </c:strRef>
          </c:cat>
          <c:val>
            <c:numRef>
              <c:f>'PIB 2015'!$C$61:$C$92</c:f>
              <c:numCache>
                <c:formatCode>_-* #,##0\ _$_-;\-* #,##0\ _$_-;_-* "-"??\ _$_-;_-@_-</c:formatCode>
                <c:ptCount val="32"/>
                <c:pt idx="0">
                  <c:v>1030.9972780992948</c:v>
                </c:pt>
                <c:pt idx="1">
                  <c:v>1382.1571509319242</c:v>
                </c:pt>
                <c:pt idx="2">
                  <c:v>2832.1934782523495</c:v>
                </c:pt>
                <c:pt idx="3">
                  <c:v>4013.3551381744037</c:v>
                </c:pt>
                <c:pt idx="4">
                  <c:v>4102.6445698171119</c:v>
                </c:pt>
                <c:pt idx="5">
                  <c:v>4582.0186397237212</c:v>
                </c:pt>
                <c:pt idx="6">
                  <c:v>4784.0285415810658</c:v>
                </c:pt>
                <c:pt idx="7">
                  <c:v>5062.6877583168489</c:v>
                </c:pt>
                <c:pt idx="8">
                  <c:v>5294.8942377583126</c:v>
                </c:pt>
                <c:pt idx="9">
                  <c:v>6436.6622224562743</c:v>
                </c:pt>
                <c:pt idx="10">
                  <c:v>6465.6901216086399</c:v>
                </c:pt>
                <c:pt idx="11">
                  <c:v>6613.4246675506383</c:v>
                </c:pt>
                <c:pt idx="12">
                  <c:v>6664.6915014994465</c:v>
                </c:pt>
                <c:pt idx="13">
                  <c:v>8218.0324648812275</c:v>
                </c:pt>
                <c:pt idx="14">
                  <c:v>9430.9392773657382</c:v>
                </c:pt>
                <c:pt idx="15">
                  <c:v>9529.3100348816151</c:v>
                </c:pt>
                <c:pt idx="16">
                  <c:v>10917.799600372731</c:v>
                </c:pt>
                <c:pt idx="17">
                  <c:v>12343.030596677203</c:v>
                </c:pt>
                <c:pt idx="18">
                  <c:v>12580.676985445785</c:v>
                </c:pt>
                <c:pt idx="19">
                  <c:v>12818.436037941548</c:v>
                </c:pt>
                <c:pt idx="20">
                  <c:v>13973.606863720808</c:v>
                </c:pt>
                <c:pt idx="21">
                  <c:v>14731.293237393089</c:v>
                </c:pt>
                <c:pt idx="22">
                  <c:v>16906.009662410026</c:v>
                </c:pt>
                <c:pt idx="23">
                  <c:v>18653.463662534945</c:v>
                </c:pt>
                <c:pt idx="24">
                  <c:v>18964.23125760278</c:v>
                </c:pt>
                <c:pt idx="25">
                  <c:v>19417.952503003475</c:v>
                </c:pt>
                <c:pt idx="26">
                  <c:v>26448.030194599825</c:v>
                </c:pt>
                <c:pt idx="27">
                  <c:v>28500.758305604912</c:v>
                </c:pt>
                <c:pt idx="28">
                  <c:v>29284.750337633002</c:v>
                </c:pt>
                <c:pt idx="29">
                  <c:v>33396.163963100415</c:v>
                </c:pt>
                <c:pt idx="30">
                  <c:v>36465.236361801944</c:v>
                </c:pt>
                <c:pt idx="31">
                  <c:v>49098.93782178119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F37-448D-9550-9A638C565E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99930296"/>
        <c:axId val="299929904"/>
        <c:axId val="0"/>
      </c:bar3DChart>
      <c:catAx>
        <c:axId val="299930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99929904"/>
        <c:crosses val="autoZero"/>
        <c:auto val="1"/>
        <c:lblAlgn val="ctr"/>
        <c:lblOffset val="100"/>
        <c:noMultiLvlLbl val="0"/>
      </c:catAx>
      <c:valAx>
        <c:axId val="29992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$_-;\-* #,##0\ _$_-;_-* &quot;-&quot;??\ _$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99930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265811" y="2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6463B06-372F-6E4D-B4CD-B897CA45C34F}" type="datetimeFigureOut">
              <a:rPr lang="es-ES" smtClean="0"/>
              <a:pPr/>
              <a:t>25/01/2018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265811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DF1BD5-13E2-D149-8385-3259CDC08BB7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059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265811" y="2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DCB237-A73D-134B-9CFA-11FF2FF07259}" type="datetimeFigureOut">
              <a:rPr lang="es-ES" smtClean="0"/>
              <a:pPr/>
              <a:t>25/01/2018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29645" y="3329941"/>
            <a:ext cx="7437119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265811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F6EE3E-2BB2-9A4F-BC19-35CB67F7C6E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3192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7EF0-E05C-0748-9609-73DCC0718FE7}" type="datetimeFigureOut">
              <a:rPr lang="es-ES" smtClean="0"/>
              <a:pPr/>
              <a:t>25/01/2018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E14A-FA4F-B140-9A97-DA369085635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2459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7EF0-E05C-0748-9609-73DCC0718FE7}" type="datetimeFigureOut">
              <a:rPr lang="es-ES" smtClean="0"/>
              <a:pPr/>
              <a:t>25/01/2018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E14A-FA4F-B140-9A97-DA369085635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56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7EF0-E05C-0748-9609-73DCC0718FE7}" type="datetimeFigureOut">
              <a:rPr lang="es-ES" smtClean="0"/>
              <a:pPr/>
              <a:t>25/01/2018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E14A-FA4F-B140-9A97-DA369085635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728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7EF0-E05C-0748-9609-73DCC0718FE7}" type="datetimeFigureOut">
              <a:rPr lang="es-ES" smtClean="0"/>
              <a:pPr/>
              <a:t>25/01/2018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E14A-FA4F-B140-9A97-DA369085635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462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7EF0-E05C-0748-9609-73DCC0718FE7}" type="datetimeFigureOut">
              <a:rPr lang="es-ES" smtClean="0"/>
              <a:pPr/>
              <a:t>25/01/2018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E14A-FA4F-B140-9A97-DA369085635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9666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7EF0-E05C-0748-9609-73DCC0718FE7}" type="datetimeFigureOut">
              <a:rPr lang="es-ES" smtClean="0"/>
              <a:pPr/>
              <a:t>25/01/2018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E14A-FA4F-B140-9A97-DA369085635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939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7EF0-E05C-0748-9609-73DCC0718FE7}" type="datetimeFigureOut">
              <a:rPr lang="es-ES" smtClean="0"/>
              <a:pPr/>
              <a:t>25/01/2018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E14A-FA4F-B140-9A97-DA369085635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191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7EF0-E05C-0748-9609-73DCC0718FE7}" type="datetimeFigureOut">
              <a:rPr lang="es-ES" smtClean="0"/>
              <a:pPr/>
              <a:t>25/01/2018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E14A-FA4F-B140-9A97-DA369085635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783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7EF0-E05C-0748-9609-73DCC0718FE7}" type="datetimeFigureOut">
              <a:rPr lang="es-ES" smtClean="0"/>
              <a:pPr/>
              <a:t>25/01/2018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E14A-FA4F-B140-9A97-DA369085635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093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7EF0-E05C-0748-9609-73DCC0718FE7}" type="datetimeFigureOut">
              <a:rPr lang="es-ES" smtClean="0"/>
              <a:pPr/>
              <a:t>25/01/2018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E14A-FA4F-B140-9A97-DA369085635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423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7EF0-E05C-0748-9609-73DCC0718FE7}" type="datetimeFigureOut">
              <a:rPr lang="es-ES" smtClean="0"/>
              <a:pPr/>
              <a:t>25/01/2018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0E14A-FA4F-B140-9A97-DA369085635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418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C7EF0-E05C-0748-9609-73DCC0718FE7}" type="datetimeFigureOut">
              <a:rPr lang="es-ES" smtClean="0"/>
              <a:pPr/>
              <a:t>25/01/2018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0E14A-FA4F-B140-9A97-DA369085635B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131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Logo-Sonora-unid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910" y="1"/>
            <a:ext cx="2298092" cy="1169117"/>
          </a:xfrm>
          <a:prstGeom prst="rect">
            <a:avLst/>
          </a:prstGeom>
        </p:spPr>
      </p:pic>
      <p:pic>
        <p:nvPicPr>
          <p:cNvPr id="4" name="3 Imagen" descr="SAGARHPA-72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567" y="58614"/>
            <a:ext cx="5236531" cy="78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ector recto 6"/>
          <p:cNvCxnSpPr/>
          <p:nvPr/>
        </p:nvCxnSpPr>
        <p:spPr>
          <a:xfrm>
            <a:off x="0" y="6666132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0" y="939385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676112" y="2254338"/>
            <a:ext cx="89401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Reunión del Subcomité de Desarrollo Económico del </a:t>
            </a:r>
            <a:r>
              <a:rPr lang="es-MX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COPLADES</a:t>
            </a:r>
            <a:endParaRPr lang="es-MX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1098" y="5822341"/>
            <a:ext cx="4617157" cy="558053"/>
          </a:xfrm>
        </p:spPr>
        <p:txBody>
          <a:bodyPr>
            <a:noAutofit/>
          </a:bodyPr>
          <a:lstStyle/>
          <a:p>
            <a:r>
              <a:rPr lang="es-MX" sz="2400" i="1" dirty="0" smtClean="0"/>
              <a:t>Noviembre del 2017</a:t>
            </a:r>
            <a:endParaRPr lang="es-MX" sz="2400" i="1" dirty="0"/>
          </a:p>
        </p:txBody>
      </p:sp>
      <p:pic>
        <p:nvPicPr>
          <p:cNvPr id="9" name="Imagen 8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4579"/>
            <a:ext cx="1233311" cy="860400"/>
          </a:xfrm>
          <a:prstGeom prst="rect">
            <a:avLst/>
          </a:prstGeom>
        </p:spPr>
      </p:pic>
      <p:pic>
        <p:nvPicPr>
          <p:cNvPr id="10" name="Picture 2" descr="http://www.cntcchile.cl/wp-content/uploads/2016/03/Uva-de-Mesa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7825"/>
            <a:ext cx="1233311" cy="86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 preferRelativeResize="0">
            <a:picLocks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57103"/>
            <a:ext cx="1238521" cy="860400"/>
          </a:xfrm>
          <a:prstGeom prst="rect">
            <a:avLst/>
          </a:prstGeom>
        </p:spPr>
      </p:pic>
      <p:pic>
        <p:nvPicPr>
          <p:cNvPr id="12" name="Picture 4" descr="http://www.elsitioporcino.com/uploads/files/2014%20March/14-3-21-produccion-de-cerdos,-el-sitio-porcino,-chris-wright,-editor,-1.jpg"/>
          <p:cNvPicPr preferRelativeResize="0">
            <a:picLocks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9668"/>
            <a:ext cx="1228655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obson.files.wordpress.com/2010/01/sardina-pilchardus-costas-de-galicia-congelacion-iqf-tamano-10-13-pz-kg-100t.jpg?w=61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" y="4860354"/>
            <a:ext cx="1229209" cy="86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www.2000agro.com.mx/wp-content/uploads/cae-camason.jpg"/>
          <p:cNvPicPr preferRelativeResize="0">
            <a:picLocks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7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1" y="5727027"/>
            <a:ext cx="1243729" cy="8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89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/>
          <p:cNvCxnSpPr/>
          <p:nvPr/>
        </p:nvCxnSpPr>
        <p:spPr>
          <a:xfrm>
            <a:off x="0" y="6666132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0" y="939385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25"/>
            <a:ext cx="9143999" cy="576964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71727" y="500434"/>
            <a:ext cx="7400544" cy="83099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MX" sz="48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Sonora Privilegiado</a:t>
            </a:r>
            <a:endParaRPr lang="es-MX" sz="4800" b="1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19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Logo-Sonora-unid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910" y="1"/>
            <a:ext cx="2298092" cy="1169117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0" y="6666132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0" y="939385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474376" y="1746644"/>
            <a:ext cx="8195247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MX" sz="3000" b="1" dirty="0" smtClean="0"/>
              <a:t>Avance del Sector a 2 años de Gobierno.</a:t>
            </a:r>
          </a:p>
          <a:p>
            <a:pPr marL="457200" indent="-45720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MX" sz="3000" b="1" dirty="0" smtClean="0"/>
              <a:t>Acciones Prioritarias.</a:t>
            </a:r>
          </a:p>
          <a:p>
            <a:pPr marL="457200" indent="-457200" algn="just">
              <a:lnSpc>
                <a:spcPct val="250000"/>
              </a:lnSpc>
              <a:buFont typeface="Arial" panose="020B0604020202020204" pitchFamily="34" charset="0"/>
              <a:buChar char="•"/>
            </a:pPr>
            <a:endParaRPr lang="es-MX" sz="3000" dirty="0" smtClean="0"/>
          </a:p>
          <a:p>
            <a:pPr marL="457200" indent="-457200" algn="just">
              <a:buBlip>
                <a:blip r:embed="rId3"/>
              </a:buBlip>
            </a:pPr>
            <a:endParaRPr lang="es-MX" sz="3000" dirty="0" smtClean="0"/>
          </a:p>
        </p:txBody>
      </p:sp>
      <p:sp>
        <p:nvSpPr>
          <p:cNvPr id="2" name="CuadroTexto 1"/>
          <p:cNvSpPr txBox="1"/>
          <p:nvPr/>
        </p:nvSpPr>
        <p:spPr>
          <a:xfrm>
            <a:off x="180622" y="1130948"/>
            <a:ext cx="5464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/>
              <a:t>Temas</a:t>
            </a:r>
            <a:endParaRPr lang="es-MX" sz="4000" b="1" dirty="0"/>
          </a:p>
        </p:txBody>
      </p:sp>
      <p:pic>
        <p:nvPicPr>
          <p:cNvPr id="9" name="3 Imagen" descr="SAGARHPA-72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567" y="58614"/>
            <a:ext cx="5236531" cy="78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216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Logo-Sonora-unid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910" y="1"/>
            <a:ext cx="2298092" cy="1169117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0" y="6666132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0" y="939385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2" y="2947177"/>
            <a:ext cx="9144000" cy="757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x-none"/>
            </a:defPPr>
            <a:lvl1pPr defTabSz="685800">
              <a:lnSpc>
                <a:spcPct val="90000"/>
              </a:lnSpc>
              <a:spcBef>
                <a:spcPct val="0"/>
              </a:spcBef>
              <a:defRPr sz="3200" b="1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s-MX" sz="6000" dirty="0">
                <a:solidFill>
                  <a:schemeClr val="tx1"/>
                </a:solidFill>
                <a:latin typeface="+mn-lt"/>
              </a:rPr>
              <a:t>Avance del </a:t>
            </a:r>
            <a:r>
              <a:rPr lang="es-MX" sz="6000" dirty="0" smtClean="0">
                <a:solidFill>
                  <a:schemeClr val="tx1"/>
                </a:solidFill>
                <a:latin typeface="+mn-lt"/>
              </a:rPr>
              <a:t>Sector </a:t>
            </a:r>
            <a:r>
              <a:rPr lang="es-MX" sz="6000" dirty="0">
                <a:solidFill>
                  <a:schemeClr val="tx1"/>
                </a:solidFill>
                <a:latin typeface="+mn-lt"/>
              </a:rPr>
              <a:t>a </a:t>
            </a:r>
            <a:endParaRPr lang="es-MX" sz="6000" dirty="0" smtClean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s-MX" sz="6000" dirty="0" smtClean="0">
                <a:solidFill>
                  <a:schemeClr val="tx1"/>
                </a:solidFill>
                <a:latin typeface="+mn-lt"/>
              </a:rPr>
              <a:t>2 </a:t>
            </a:r>
            <a:r>
              <a:rPr lang="es-MX" sz="6000" dirty="0">
                <a:solidFill>
                  <a:schemeClr val="tx1"/>
                </a:solidFill>
                <a:latin typeface="+mn-lt"/>
              </a:rPr>
              <a:t>años de Gobierno</a:t>
            </a:r>
            <a:endParaRPr lang="x-none" sz="6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3 Imagen" descr="SAGARHPA-72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567" y="58614"/>
            <a:ext cx="5236531" cy="78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866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Logo-Sonora-unid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910" y="1"/>
            <a:ext cx="2298092" cy="1169117"/>
          </a:xfrm>
          <a:prstGeom prst="rect">
            <a:avLst/>
          </a:prstGeom>
        </p:spPr>
      </p:pic>
      <p:graphicFrame>
        <p:nvGraphicFramePr>
          <p:cNvPr id="27" name="Gráfico 26">
            <a:extLst>
              <a:ext uri="{FF2B5EF4-FFF2-40B4-BE49-F238E27FC236}">
                <a16:creationId xmlns="" xmlns:a16="http://schemas.microsoft.com/office/drawing/2014/main" id="{993ED119-7719-4674-A39E-EE672A640B0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85350" y="2057205"/>
          <a:ext cx="8699157" cy="3852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11 CuadroTexto"/>
          <p:cNvSpPr txBox="1"/>
          <p:nvPr/>
        </p:nvSpPr>
        <p:spPr>
          <a:xfrm>
            <a:off x="506627" y="1067017"/>
            <a:ext cx="8206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PIB SECTOR PRIMARIO 2016 POR ESTADOS</a:t>
            </a:r>
          </a:p>
          <a:p>
            <a:pPr algn="ctr"/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Millones de Pesos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232A96C7-D422-4ED0-8877-40252CB7AAC3}"/>
              </a:ext>
            </a:extLst>
          </p:cNvPr>
          <p:cNvSpPr/>
          <p:nvPr/>
        </p:nvSpPr>
        <p:spPr>
          <a:xfrm>
            <a:off x="1203250" y="3237883"/>
            <a:ext cx="2544208" cy="3125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tx1"/>
                </a:solidFill>
              </a:rPr>
              <a:t>Impactos Sonora: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="" xmlns:a16="http://schemas.microsoft.com/office/drawing/2014/main" id="{F58F47B9-A8F1-4F73-86E9-EEF16173E3AD}"/>
              </a:ext>
            </a:extLst>
          </p:cNvPr>
          <p:cNvSpPr/>
          <p:nvPr/>
        </p:nvSpPr>
        <p:spPr>
          <a:xfrm>
            <a:off x="1056188" y="3578278"/>
            <a:ext cx="5064486" cy="312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Generación de empleos 11% (149,817) del total.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="" xmlns:a16="http://schemas.microsoft.com/office/drawing/2014/main" id="{FEC0AB34-3155-470F-9E68-119393A94A59}"/>
              </a:ext>
            </a:extLst>
          </p:cNvPr>
          <p:cNvCxnSpPr>
            <a:cxnSpLocks/>
          </p:cNvCxnSpPr>
          <p:nvPr/>
        </p:nvCxnSpPr>
        <p:spPr>
          <a:xfrm>
            <a:off x="1101929" y="3723610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ángulo 36">
            <a:extLst>
              <a:ext uri="{FF2B5EF4-FFF2-40B4-BE49-F238E27FC236}">
                <a16:creationId xmlns="" xmlns:a16="http://schemas.microsoft.com/office/drawing/2014/main" id="{12C00AF2-E76C-460C-B77A-6E1A76B4ADD9}"/>
              </a:ext>
            </a:extLst>
          </p:cNvPr>
          <p:cNvSpPr/>
          <p:nvPr/>
        </p:nvSpPr>
        <p:spPr>
          <a:xfrm>
            <a:off x="1209941" y="3913896"/>
            <a:ext cx="2183186" cy="272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Derrama económica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="" xmlns:a16="http://schemas.microsoft.com/office/drawing/2014/main" id="{0F92E3AB-455E-49BD-BF61-CD420D6A70DC}"/>
              </a:ext>
            </a:extLst>
          </p:cNvPr>
          <p:cNvSpPr/>
          <p:nvPr/>
        </p:nvSpPr>
        <p:spPr>
          <a:xfrm>
            <a:off x="1221722" y="4219473"/>
            <a:ext cx="1728192" cy="312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Bienestar social</a:t>
            </a:r>
          </a:p>
        </p:txBody>
      </p:sp>
      <p:cxnSp>
        <p:nvCxnSpPr>
          <p:cNvPr id="42" name="Conector recto de flecha 41">
            <a:extLst>
              <a:ext uri="{FF2B5EF4-FFF2-40B4-BE49-F238E27FC236}">
                <a16:creationId xmlns="" xmlns:a16="http://schemas.microsoft.com/office/drawing/2014/main" id="{9941292D-34E4-4F8F-A4D2-886CF1F627D2}"/>
              </a:ext>
            </a:extLst>
          </p:cNvPr>
          <p:cNvCxnSpPr>
            <a:cxnSpLocks/>
          </p:cNvCxnSpPr>
          <p:nvPr/>
        </p:nvCxnSpPr>
        <p:spPr>
          <a:xfrm>
            <a:off x="1095238" y="4039430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="" xmlns:a16="http://schemas.microsoft.com/office/drawing/2014/main" id="{890BE960-D78E-48EA-B933-A498B1BFCEC1}"/>
              </a:ext>
            </a:extLst>
          </p:cNvPr>
          <p:cNvCxnSpPr>
            <a:cxnSpLocks/>
          </p:cNvCxnSpPr>
          <p:nvPr/>
        </p:nvCxnSpPr>
        <p:spPr>
          <a:xfrm>
            <a:off x="1101929" y="4364805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ángulo: esquinas redondeadas 1"/>
          <p:cNvSpPr/>
          <p:nvPr/>
        </p:nvSpPr>
        <p:spPr>
          <a:xfrm>
            <a:off x="630196" y="5992107"/>
            <a:ext cx="7858896" cy="487753"/>
          </a:xfrm>
          <a:prstGeom prst="roundRect">
            <a:avLst>
              <a:gd name="adj" fmla="val 3789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ysClr val="windowText" lastClr="000000"/>
                </a:solidFill>
              </a:rPr>
              <a:t>Sonora avanza del Sexto al Quinto Lugar Nacional del PIB Primario. </a:t>
            </a:r>
            <a:endParaRPr lang="es-MX" b="1" dirty="0">
              <a:solidFill>
                <a:sysClr val="windowText" lastClr="000000"/>
              </a:solidFill>
            </a:endParaRPr>
          </a:p>
          <a:p>
            <a:pPr algn="ctr"/>
            <a:r>
              <a:rPr lang="es-MX" sz="1400" dirty="0">
                <a:solidFill>
                  <a:sysClr val="windowText" lastClr="000000"/>
                </a:solidFill>
              </a:rPr>
              <a:t>Fuente: INEGI, estimación con datos del Indicador Trimestral de la Actividad Económica Estatal 2016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="" xmlns:a16="http://schemas.microsoft.com/office/drawing/2014/main" id="{B4E8C745-1E22-4FBC-9335-431AC5980E7B}"/>
              </a:ext>
            </a:extLst>
          </p:cNvPr>
          <p:cNvSpPr/>
          <p:nvPr/>
        </p:nvSpPr>
        <p:spPr>
          <a:xfrm>
            <a:off x="2977981" y="1975165"/>
            <a:ext cx="3188043" cy="1114127"/>
          </a:xfrm>
          <a:prstGeom prst="roundRect">
            <a:avLst>
              <a:gd name="adj" fmla="val 3789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dirty="0" smtClean="0">
                <a:solidFill>
                  <a:schemeClr val="tx1"/>
                </a:solidFill>
              </a:rPr>
              <a:t>Sonora ha crecido 2017: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schemeClr val="tx1"/>
                </a:solidFill>
              </a:rPr>
              <a:t>Primer Trimestre</a:t>
            </a:r>
            <a:r>
              <a:rPr lang="es-MX" b="1" dirty="0">
                <a:solidFill>
                  <a:schemeClr val="tx1"/>
                </a:solidFill>
              </a:rPr>
              <a:t> </a:t>
            </a:r>
            <a:r>
              <a:rPr lang="es-MX" b="1" dirty="0" smtClean="0">
                <a:solidFill>
                  <a:schemeClr val="tx1"/>
                </a:solidFill>
              </a:rPr>
              <a:t>17.9%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schemeClr val="tx1"/>
                </a:solidFill>
              </a:rPr>
              <a:t>Segundo Trimestre </a:t>
            </a:r>
            <a:r>
              <a:rPr lang="es-MX" b="1" dirty="0" smtClean="0">
                <a:solidFill>
                  <a:schemeClr val="tx1"/>
                </a:solidFill>
              </a:rPr>
              <a:t>12.9% 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="" xmlns:a16="http://schemas.microsoft.com/office/drawing/2014/main" id="{EFECB449-2E3F-485C-9A5B-9FBE682ACB08}"/>
              </a:ext>
            </a:extLst>
          </p:cNvPr>
          <p:cNvSpPr/>
          <p:nvPr/>
        </p:nvSpPr>
        <p:spPr>
          <a:xfrm>
            <a:off x="6605248" y="1813978"/>
            <a:ext cx="2107431" cy="301369"/>
          </a:xfrm>
          <a:prstGeom prst="roundRect">
            <a:avLst>
              <a:gd name="adj" fmla="val 37890"/>
            </a:avLst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Región Pacífico</a:t>
            </a:r>
            <a:r>
              <a:rPr lang="es-MX" b="1" dirty="0">
                <a:solidFill>
                  <a:schemeClr val="bg1"/>
                </a:solidFill>
              </a:rPr>
              <a:t> 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="" xmlns:a16="http://schemas.microsoft.com/office/drawing/2014/main" id="{27A9CE92-46DD-414D-B69F-64E42CDC8F05}"/>
              </a:ext>
            </a:extLst>
          </p:cNvPr>
          <p:cNvSpPr/>
          <p:nvPr/>
        </p:nvSpPr>
        <p:spPr>
          <a:xfrm>
            <a:off x="7068684" y="2157885"/>
            <a:ext cx="951782" cy="582315"/>
          </a:xfrm>
          <a:prstGeom prst="roundRect">
            <a:avLst>
              <a:gd name="adj" fmla="val 37890"/>
            </a:avLst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37.7% </a:t>
            </a:r>
            <a:r>
              <a:rPr lang="es-MX" dirty="0">
                <a:solidFill>
                  <a:schemeClr val="bg1"/>
                </a:solidFill>
              </a:rPr>
              <a:t>del PIB </a:t>
            </a:r>
          </a:p>
        </p:txBody>
      </p:sp>
      <p:cxnSp>
        <p:nvCxnSpPr>
          <p:cNvPr id="29" name="Conector recto 28"/>
          <p:cNvCxnSpPr/>
          <p:nvPr/>
        </p:nvCxnSpPr>
        <p:spPr>
          <a:xfrm>
            <a:off x="0" y="6666132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>
            <a:off x="2" y="1032382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9" name="3 Imagen" descr="SAGARHPA-72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567" y="58614"/>
            <a:ext cx="5236531" cy="78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205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Logo-Sonora-unid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910" y="1"/>
            <a:ext cx="2298092" cy="1169117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0" y="6666132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0" y="939385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8588762" y="5059680"/>
            <a:ext cx="555240" cy="377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11 CuadroTexto"/>
          <p:cNvSpPr txBox="1"/>
          <p:nvPr/>
        </p:nvSpPr>
        <p:spPr>
          <a:xfrm>
            <a:off x="2199601" y="1049121"/>
            <a:ext cx="4806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SONORA EXPORTA</a:t>
            </a:r>
          </a:p>
        </p:txBody>
      </p:sp>
      <p:sp>
        <p:nvSpPr>
          <p:cNvPr id="11" name="TextBox 27">
            <a:extLst>
              <a:ext uri="{FF2B5EF4-FFF2-40B4-BE49-F238E27FC236}">
                <a16:creationId xmlns:a16="http://schemas.microsoft.com/office/drawing/2014/main" xmlns="" id="{593E1BB2-A460-454A-9A73-9C4251ECEB54}"/>
              </a:ext>
            </a:extLst>
          </p:cNvPr>
          <p:cNvSpPr txBox="1"/>
          <p:nvPr/>
        </p:nvSpPr>
        <p:spPr>
          <a:xfrm>
            <a:off x="121476" y="1756556"/>
            <a:ext cx="1533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Somos?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xmlns="" id="{C0638BF9-FFE2-4544-999D-915A21367774}"/>
              </a:ext>
            </a:extLst>
          </p:cNvPr>
          <p:cNvGrpSpPr/>
          <p:nvPr/>
        </p:nvGrpSpPr>
        <p:grpSpPr>
          <a:xfrm>
            <a:off x="121476" y="1992978"/>
            <a:ext cx="8932085" cy="3569958"/>
            <a:chOff x="87818" y="1201333"/>
            <a:chExt cx="8932085" cy="3569958"/>
          </a:xfrm>
        </p:grpSpPr>
        <p:sp>
          <p:nvSpPr>
            <p:cNvPr id="13" name="9 CuadroTexto">
              <a:extLst>
                <a:ext uri="{FF2B5EF4-FFF2-40B4-BE49-F238E27FC236}">
                  <a16:creationId xmlns:a16="http://schemas.microsoft.com/office/drawing/2014/main" xmlns="" id="{8AC5CB41-925C-45DE-AB2F-B043BCCDF365}"/>
                </a:ext>
              </a:extLst>
            </p:cNvPr>
            <p:cNvSpPr txBox="1"/>
            <p:nvPr/>
          </p:nvSpPr>
          <p:spPr>
            <a:xfrm>
              <a:off x="87818" y="1324193"/>
              <a:ext cx="1447707" cy="3447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</a:p>
            <a:p>
              <a:r>
                <a:rPr lang="es-MX" b="1" dirty="0">
                  <a:solidFill>
                    <a:srgbClr val="C00000"/>
                  </a:solidFill>
                </a:rPr>
                <a:t>1er. lugar</a:t>
              </a:r>
            </a:p>
            <a:p>
              <a:pPr marL="104775" indent="-104775">
                <a:buFont typeface="Arial" panose="020B0604020202020204" pitchFamily="34" charset="0"/>
                <a:buChar char="•"/>
              </a:pPr>
              <a:r>
                <a:rPr lang="es-MX" sz="1200" b="1" dirty="0"/>
                <a:t>Hortalizas </a:t>
              </a:r>
              <a:r>
                <a:rPr lang="es-MX" sz="900" b="1" dirty="0"/>
                <a:t>(Calabacita, Sandía, Papa)</a:t>
              </a:r>
            </a:p>
            <a:p>
              <a:pPr marL="104775" indent="-104775">
                <a:buFont typeface="Arial" panose="020B0604020202020204" pitchFamily="34" charset="0"/>
                <a:buChar char="•"/>
              </a:pPr>
              <a:r>
                <a:rPr lang="es-MX" sz="1200" b="1" dirty="0"/>
                <a:t>Trigo</a:t>
              </a:r>
            </a:p>
            <a:p>
              <a:pPr marL="104775" indent="-104775">
                <a:buFont typeface="Arial" panose="020B0604020202020204" pitchFamily="34" charset="0"/>
                <a:buChar char="•"/>
              </a:pPr>
              <a:r>
                <a:rPr lang="es-MX" sz="1200" b="1" dirty="0"/>
                <a:t>Vid mesa</a:t>
              </a:r>
            </a:p>
            <a:p>
              <a:pPr marL="104775" indent="-104775">
                <a:buFont typeface="Arial" panose="020B0604020202020204" pitchFamily="34" charset="0"/>
                <a:buChar char="•"/>
              </a:pPr>
              <a:r>
                <a:rPr lang="es-MX" sz="1200" b="1" dirty="0"/>
                <a:t>Espárrago</a:t>
              </a:r>
            </a:p>
            <a:p>
              <a:pPr marL="104775" indent="-104775">
                <a:buFont typeface="Arial" panose="020B0604020202020204" pitchFamily="34" charset="0"/>
                <a:buChar char="•"/>
              </a:pPr>
              <a:endParaRPr lang="es-MX" sz="1200" b="1" dirty="0"/>
            </a:p>
            <a:p>
              <a:pPr marL="104775" indent="-104775">
                <a:buFont typeface="Arial" panose="020B0604020202020204" pitchFamily="34" charset="0"/>
                <a:buChar char="•"/>
              </a:pPr>
              <a:r>
                <a:rPr lang="es-MX" sz="1200" b="1" dirty="0"/>
                <a:t>En Volumen Pesca y Acuacultura </a:t>
              </a:r>
              <a:r>
                <a:rPr lang="es-MX" sz="900" b="1" dirty="0"/>
                <a:t>(Sardina, Corvina, Lenguado, Sierra)</a:t>
              </a:r>
              <a:endParaRPr lang="es-MX" sz="900" b="1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marL="104775" indent="-104775">
                <a:buFont typeface="Arial" panose="020B0604020202020204" pitchFamily="34" charset="0"/>
                <a:buChar char="•"/>
              </a:pPr>
              <a:endParaRPr lang="es-MX" sz="1200" b="1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es-MX" b="1" dirty="0">
                  <a:solidFill>
                    <a:srgbClr val="C00000"/>
                  </a:solidFill>
                </a:rPr>
                <a:t>2do Lugar</a:t>
              </a:r>
            </a:p>
            <a:p>
              <a:pPr marL="104775" indent="-104775">
                <a:buFont typeface="Arial" panose="020B0604020202020204" pitchFamily="34" charset="0"/>
                <a:buChar char="•"/>
              </a:pPr>
              <a:r>
                <a:rPr lang="es-MX" sz="1200" b="1" dirty="0"/>
                <a:t>Cerdo en canal</a:t>
              </a:r>
            </a:p>
            <a:p>
              <a:pPr marL="104775" indent="-104775">
                <a:buFont typeface="Arial" panose="020B0604020202020204" pitchFamily="34" charset="0"/>
                <a:buChar char="•"/>
              </a:pPr>
              <a:r>
                <a:rPr lang="es-MX" sz="1200" b="1" dirty="0"/>
                <a:t>Camarón</a:t>
              </a:r>
            </a:p>
            <a:p>
              <a:pPr marL="104775" indent="-104775">
                <a:buFont typeface="Arial" panose="020B0604020202020204" pitchFamily="34" charset="0"/>
                <a:buChar char="•"/>
              </a:pPr>
              <a:r>
                <a:rPr lang="x-none" sz="1200" b="1" dirty="0"/>
                <a:t>N</a:t>
              </a:r>
              <a:r>
                <a:rPr lang="es-MX" sz="1200" b="1" dirty="0" err="1"/>
                <a:t>ogal</a:t>
              </a:r>
              <a:r>
                <a:rPr lang="es-MX" sz="1200" b="1" dirty="0"/>
                <a:t> </a:t>
              </a:r>
              <a:r>
                <a:rPr lang="es-MX" sz="1200" b="1" dirty="0" err="1"/>
                <a:t>pecanero</a:t>
              </a:r>
              <a:endParaRPr lang="es-MX" sz="1200" b="1" dirty="0"/>
            </a:p>
          </p:txBody>
        </p:sp>
        <p:sp>
          <p:nvSpPr>
            <p:cNvPr id="14" name="9 CuadroTexto">
              <a:extLst>
                <a:ext uri="{FF2B5EF4-FFF2-40B4-BE49-F238E27FC236}">
                  <a16:creationId xmlns:a16="http://schemas.microsoft.com/office/drawing/2014/main" xmlns="" id="{6546959C-9A89-485F-8260-FA514A0B4554}"/>
                </a:ext>
              </a:extLst>
            </p:cNvPr>
            <p:cNvSpPr txBox="1"/>
            <p:nvPr/>
          </p:nvSpPr>
          <p:spPr>
            <a:xfrm>
              <a:off x="7433416" y="1201333"/>
              <a:ext cx="1586487" cy="3447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</a:p>
            <a:p>
              <a:r>
                <a:rPr lang="es-MX" b="1" dirty="0">
                  <a:solidFill>
                    <a:srgbClr val="C00000"/>
                  </a:solidFill>
                </a:rPr>
                <a:t>1er. lugar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s-MX" sz="1200" b="1" dirty="0"/>
                <a:t>Exportación Nuez Pecanera</a:t>
              </a:r>
            </a:p>
            <a:p>
              <a:endParaRPr lang="es-MX" sz="1200" b="1" dirty="0"/>
            </a:p>
            <a:p>
              <a:r>
                <a:rPr lang="es-MX" b="1" dirty="0">
                  <a:solidFill>
                    <a:srgbClr val="C00000"/>
                  </a:solidFill>
                </a:rPr>
                <a:t>3er. lugar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s-MX" sz="1200" b="1" dirty="0"/>
                <a:t>Exportación Trigo Cristalino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s-MX" sz="1200" b="1" dirty="0"/>
                <a:t>Espárrago</a:t>
              </a:r>
            </a:p>
            <a:p>
              <a:endParaRPr lang="es-MX" sz="800" b="1" dirty="0"/>
            </a:p>
            <a:p>
              <a:r>
                <a:rPr lang="es-MX" b="1" dirty="0">
                  <a:solidFill>
                    <a:srgbClr val="C00000"/>
                  </a:solidFill>
                </a:rPr>
                <a:t>7mo. lugar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s-MX" sz="1200" b="1" dirty="0"/>
                <a:t>Calabacita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s-MX" sz="1200" b="1" dirty="0"/>
                <a:t>Sardina </a:t>
              </a:r>
            </a:p>
            <a:p>
              <a:endParaRPr lang="es-MX" sz="800" b="1" dirty="0"/>
            </a:p>
            <a:p>
              <a:r>
                <a:rPr lang="es-MX" b="1" dirty="0">
                  <a:solidFill>
                    <a:srgbClr val="C00000"/>
                  </a:solidFill>
                </a:rPr>
                <a:t>9no. lugar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s-MX" sz="1200" b="1" dirty="0"/>
                <a:t>Camarón</a:t>
              </a:r>
            </a:p>
            <a:p>
              <a:endParaRPr lang="es-MX" sz="800" b="1" dirty="0"/>
            </a:p>
          </p:txBody>
        </p:sp>
      </p:grpSp>
      <p:sp>
        <p:nvSpPr>
          <p:cNvPr id="15" name="Rectángulo: esquinas redondeadas 18">
            <a:extLst>
              <a:ext uri="{FF2B5EF4-FFF2-40B4-BE49-F238E27FC236}">
                <a16:creationId xmlns:a16="http://schemas.microsoft.com/office/drawing/2014/main" xmlns="" id="{A953D354-48D8-406F-B5CB-E66195E737A1}"/>
              </a:ext>
            </a:extLst>
          </p:cNvPr>
          <p:cNvSpPr/>
          <p:nvPr/>
        </p:nvSpPr>
        <p:spPr>
          <a:xfrm>
            <a:off x="5378597" y="1628340"/>
            <a:ext cx="1406936" cy="48854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x-none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Resto Mundo</a:t>
            </a:r>
          </a:p>
          <a:p>
            <a:pPr algn="ctr"/>
            <a:r>
              <a:rPr lang="x-none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27%</a:t>
            </a:r>
            <a:endParaRPr lang="es-MX" sz="1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ángulo: esquinas redondeadas 19">
            <a:extLst>
              <a:ext uri="{FF2B5EF4-FFF2-40B4-BE49-F238E27FC236}">
                <a16:creationId xmlns:a16="http://schemas.microsoft.com/office/drawing/2014/main" xmlns="" id="{62606541-D14F-4A31-B5FB-3BB290875712}"/>
              </a:ext>
            </a:extLst>
          </p:cNvPr>
          <p:cNvSpPr/>
          <p:nvPr/>
        </p:nvSpPr>
        <p:spPr>
          <a:xfrm>
            <a:off x="2580002" y="1627292"/>
            <a:ext cx="1406936" cy="48854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x-none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TLCAN</a:t>
            </a:r>
          </a:p>
          <a:p>
            <a:pPr algn="ctr"/>
            <a:r>
              <a:rPr lang="x-none" sz="1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73%</a:t>
            </a:r>
            <a:endParaRPr lang="es-MX" sz="1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3D97186B-7A21-4A2B-B620-80A3639BD19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1879" y="2181747"/>
            <a:ext cx="6670555" cy="3879154"/>
          </a:xfrm>
          <a:prstGeom prst="rect">
            <a:avLst/>
          </a:prstGeom>
        </p:spPr>
      </p:pic>
      <p:sp>
        <p:nvSpPr>
          <p:cNvPr id="18" name="Rectángulo: esquinas redondeadas 281">
            <a:extLst>
              <a:ext uri="{FF2B5EF4-FFF2-40B4-BE49-F238E27FC236}">
                <a16:creationId xmlns:a16="http://schemas.microsoft.com/office/drawing/2014/main" xmlns="" id="{34DA6006-45D4-417E-BAAA-A7E6303C3CD4}"/>
              </a:ext>
            </a:extLst>
          </p:cNvPr>
          <p:cNvSpPr/>
          <p:nvPr/>
        </p:nvSpPr>
        <p:spPr>
          <a:xfrm>
            <a:off x="1470454" y="5964420"/>
            <a:ext cx="6141308" cy="640682"/>
          </a:xfrm>
          <a:prstGeom prst="roundRect">
            <a:avLst>
              <a:gd name="adj" fmla="val 3789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Participación mercados exportación 3,086 </a:t>
            </a:r>
            <a:r>
              <a:rPr lang="es-MX" b="1" dirty="0" err="1">
                <a:solidFill>
                  <a:schemeClr val="tx1"/>
                </a:solidFill>
              </a:rPr>
              <a:t>mill</a:t>
            </a:r>
            <a:r>
              <a:rPr lang="es-MX" b="1" dirty="0">
                <a:solidFill>
                  <a:schemeClr val="tx1"/>
                </a:solidFill>
              </a:rPr>
              <a:t>. de dls. que representa el 11% a nivel nacional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327AE9E2-899C-4C53-9B9A-640FBF23C2D9}"/>
              </a:ext>
            </a:extLst>
          </p:cNvPr>
          <p:cNvSpPr/>
          <p:nvPr/>
        </p:nvSpPr>
        <p:spPr>
          <a:xfrm>
            <a:off x="7286623" y="1945204"/>
            <a:ext cx="1730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México Mundial</a:t>
            </a:r>
          </a:p>
        </p:txBody>
      </p:sp>
      <p:sp>
        <p:nvSpPr>
          <p:cNvPr id="20" name="Rectángulo: esquinas redondeadas 5">
            <a:extLst>
              <a:ext uri="{FF2B5EF4-FFF2-40B4-BE49-F238E27FC236}">
                <a16:creationId xmlns:a16="http://schemas.microsoft.com/office/drawing/2014/main" xmlns="" id="{6923CEBD-D693-426D-BA64-6A2017854629}"/>
              </a:ext>
            </a:extLst>
          </p:cNvPr>
          <p:cNvSpPr/>
          <p:nvPr/>
        </p:nvSpPr>
        <p:spPr>
          <a:xfrm>
            <a:off x="31221" y="2053315"/>
            <a:ext cx="1852952" cy="369332"/>
          </a:xfrm>
          <a:prstGeom prst="roundRect">
            <a:avLst>
              <a:gd name="adj" fmla="val 4703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SONORA NACIONAL</a:t>
            </a:r>
            <a:endParaRPr lang="es-MX" sz="1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ángulo: esquinas redondeadas 5">
            <a:extLst>
              <a:ext uri="{FF2B5EF4-FFF2-40B4-BE49-F238E27FC236}">
                <a16:creationId xmlns:a16="http://schemas.microsoft.com/office/drawing/2014/main" xmlns="" id="{6923CEBD-D693-426D-BA64-6A2017854629}"/>
              </a:ext>
            </a:extLst>
          </p:cNvPr>
          <p:cNvSpPr/>
          <p:nvPr/>
        </p:nvSpPr>
        <p:spPr>
          <a:xfrm>
            <a:off x="7296333" y="1616226"/>
            <a:ext cx="1732112" cy="369332"/>
          </a:xfrm>
          <a:prstGeom prst="roundRect">
            <a:avLst>
              <a:gd name="adj" fmla="val 4703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MÉXICO MUNDIAL</a:t>
            </a:r>
            <a:endParaRPr lang="es-MX" sz="1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3 Imagen" descr="SAGARHPA-72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567" y="58614"/>
            <a:ext cx="5236531" cy="78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178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Logo-Sonora-unid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910" y="1"/>
            <a:ext cx="2298092" cy="1169117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0" y="6666132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0" y="939385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180621" y="925648"/>
            <a:ext cx="8963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EXPORTACIONES 2016</a:t>
            </a:r>
            <a:endParaRPr lang="es-MX" sz="32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331936"/>
              </p:ext>
            </p:extLst>
          </p:nvPr>
        </p:nvGraphicFramePr>
        <p:xfrm>
          <a:off x="637686" y="1454386"/>
          <a:ext cx="7826688" cy="515481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997045"/>
                <a:gridCol w="3463455"/>
                <a:gridCol w="2366188"/>
              </a:tblGrid>
              <a:tr h="3620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SECTOR</a:t>
                      </a:r>
                      <a:endParaRPr lang="es-MX" sz="20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9" marR="6346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ysClr val="windowText" lastClr="000000"/>
                          </a:solidFill>
                          <a:effectLst/>
                        </a:rPr>
                        <a:t>PRODUCTO</a:t>
                      </a:r>
                      <a:endParaRPr lang="es-MX" sz="20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9" marR="6346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VALOR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(MILLONES DE DÓLARES)</a:t>
                      </a:r>
                      <a:endParaRPr lang="es-MX" sz="16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9" marR="6346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3339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AGRÍCOLA</a:t>
                      </a:r>
                      <a:endParaRPr lang="es-MX" sz="18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9" marR="6346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HORTALIZAS (Chile, Sandía, Calabaza)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9" marR="6346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1,072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9" marR="6346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66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ESPARRAGO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9" marR="6346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332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9" marR="6346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66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UVA (mesa y pasa)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9" marR="6346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317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9" marR="6346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66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TRIGO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9" marR="6346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222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9" marR="6346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66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FRUTAL (Nogal, cítricos)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9" marR="6346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156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9" marR="6346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333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VARIOS (Repollo, pepino, cebollín, etc.)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9" marR="6346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76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9" marR="6346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7854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SUBTOTAL</a:t>
                      </a:r>
                      <a:endParaRPr lang="es-MX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9" marR="6346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2,175</a:t>
                      </a:r>
                      <a:endParaRPr lang="es-MX" sz="18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9" marR="6346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16683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PECUARIO</a:t>
                      </a:r>
                      <a:endParaRPr lang="es-MX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9" marR="6346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BECERROS (264 mil)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9" marR="6346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184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9" marR="6346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66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VAQUILLA CASTRADA (10,629)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9" marR="6346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6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9" marR="6346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166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CARNE DE RES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9" marR="6346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6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9" marR="6346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333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CORTES ESPECIALES DE CARNE DE CERDO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9" marR="6346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273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9" marR="6346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854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SUBTOTAL</a:t>
                      </a:r>
                      <a:endParaRPr lang="es-MX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9" marR="6346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469</a:t>
                      </a:r>
                      <a:endParaRPr lang="es-MX" sz="18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9" marR="6346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16683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PESCA Y ACUACULTURA</a:t>
                      </a:r>
                      <a:endParaRPr lang="es-MX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9" marR="6346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CAMARÓN CONGELADO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9" marR="6346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358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9" marR="6346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166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HARINA DE PESCADO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9" marR="6346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69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9" marR="6346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166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PECES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9" marR="6346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10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9" marR="6346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166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JAIBA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9" marR="6346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solidFill>
                            <a:sysClr val="windowText" lastClr="000000"/>
                          </a:solidFill>
                          <a:effectLst/>
                        </a:rPr>
                        <a:t>5</a:t>
                      </a:r>
                      <a:endParaRPr lang="es-MX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9" marR="6346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854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SUBTOTAL</a:t>
                      </a:r>
                      <a:endParaRPr lang="es-MX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9" marR="6346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442</a:t>
                      </a:r>
                      <a:endParaRPr lang="es-MX" sz="18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9" marR="6346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143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MX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9" marR="6346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b="1" dirty="0">
                          <a:solidFill>
                            <a:schemeClr val="tx1"/>
                          </a:solidFill>
                          <a:effectLst/>
                        </a:rPr>
                        <a:t>3,086</a:t>
                      </a:r>
                      <a:endParaRPr lang="es-MX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69" marR="6346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3 Imagen" descr="SAGARHPA-72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567" y="58614"/>
            <a:ext cx="5236531" cy="78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888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Logo-Sonora-unid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910" y="1"/>
            <a:ext cx="2298092" cy="1169117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0" y="6666132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0" y="939385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1068859" y="1064175"/>
            <a:ext cx="7006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Situación del </a:t>
            </a:r>
            <a:r>
              <a:rPr lang="es-MX" sz="2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Campo Sonorense</a:t>
            </a:r>
            <a:endParaRPr lang="es-MX" sz="2800" dirty="0"/>
          </a:p>
        </p:txBody>
      </p:sp>
      <p:sp>
        <p:nvSpPr>
          <p:cNvPr id="9" name="Rectángulo 8"/>
          <p:cNvSpPr/>
          <p:nvPr/>
        </p:nvSpPr>
        <p:spPr>
          <a:xfrm>
            <a:off x="252210" y="1663161"/>
            <a:ext cx="7989746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es-MX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 de </a:t>
            </a:r>
            <a:r>
              <a:rPr lang="es-MX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éxito: 2016</a:t>
            </a:r>
          </a:p>
          <a:p>
            <a:endParaRPr lang="es-MX" sz="2000" b="1" u="sng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MX" sz="19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La producción fue de 7.5 millones de toneladas, 13.6% superior al 2015.</a:t>
            </a:r>
          </a:p>
          <a:p>
            <a:pPr lvl="1" algn="just"/>
            <a:endParaRPr lang="es-MX" sz="1900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MX" sz="19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Las exportaciones alcanzaron un valor de 3,086 </a:t>
            </a:r>
            <a:r>
              <a:rPr lang="es-MX" sz="19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MDD</a:t>
            </a:r>
            <a:r>
              <a:rPr lang="es-MX" sz="19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, 11% más que el 2015.</a:t>
            </a:r>
          </a:p>
          <a:p>
            <a:pPr lvl="1" algn="just"/>
            <a:endParaRPr lang="es-MX" sz="1900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MX" sz="19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Somos el quinto lugar nacional, en un año ascendimos una posición (</a:t>
            </a:r>
            <a:r>
              <a:rPr lang="es-MX" sz="16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Veracruz 4to</a:t>
            </a:r>
            <a:r>
              <a:rPr lang="es-MX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es-MX" sz="16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s-MX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1" algn="just"/>
            <a:endParaRPr lang="es-MX" sz="1900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MX" sz="19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Según el INEGI el crecimiento al primer trimestre del 2017 fue del 17.9%.</a:t>
            </a:r>
          </a:p>
          <a:p>
            <a:pPr lvl="1" algn="just"/>
            <a:endParaRPr lang="es-MX" sz="1900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MX" sz="19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El campo es el mayor empleador en Sonora con 149,817.</a:t>
            </a:r>
            <a:endParaRPr lang="es-MX" sz="1900" dirty="0"/>
          </a:p>
        </p:txBody>
      </p:sp>
      <p:pic>
        <p:nvPicPr>
          <p:cNvPr id="8" name="3 Imagen" descr="SAGARHPA-72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567" y="58614"/>
            <a:ext cx="5236531" cy="78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98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Logo-Sonora-unid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910" y="1"/>
            <a:ext cx="2298092" cy="1169117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0" y="6666132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0" y="939385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0" y="3045080"/>
            <a:ext cx="9144000" cy="757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x-none"/>
            </a:defPPr>
            <a:lvl1pPr defTabSz="685800">
              <a:lnSpc>
                <a:spcPct val="90000"/>
              </a:lnSpc>
              <a:spcBef>
                <a:spcPct val="0"/>
              </a:spcBef>
              <a:defRPr sz="3200" b="1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s-MX" sz="6000" dirty="0" smtClean="0">
                <a:solidFill>
                  <a:schemeClr val="tx1"/>
                </a:solidFill>
                <a:latin typeface="+mn-lt"/>
              </a:rPr>
              <a:t>Acciones Prioritarias</a:t>
            </a:r>
            <a:endParaRPr lang="x-none" sz="6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3 Imagen" descr="SAGARHPA-72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567" y="58614"/>
            <a:ext cx="5236531" cy="78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140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 descr="Logo-Sonora-unid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910" y="1"/>
            <a:ext cx="2298092" cy="1169117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0" y="6666132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0" y="939385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8588762" y="5059680"/>
            <a:ext cx="555240" cy="377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xmlns="" id="{1219D8B2-4424-4C42-AFA3-F1FF2063EB13}"/>
              </a:ext>
            </a:extLst>
          </p:cNvPr>
          <p:cNvGrpSpPr/>
          <p:nvPr/>
        </p:nvGrpSpPr>
        <p:grpSpPr>
          <a:xfrm>
            <a:off x="2471279" y="1802025"/>
            <a:ext cx="4210050" cy="4210050"/>
            <a:chOff x="2445401" y="1966915"/>
            <a:chExt cx="4210050" cy="4210050"/>
          </a:xfrm>
        </p:grpSpPr>
        <p:cxnSp>
          <p:nvCxnSpPr>
            <p:cNvPr id="33" name="Conector recto de flecha 32">
              <a:extLst>
                <a:ext uri="{FF2B5EF4-FFF2-40B4-BE49-F238E27FC236}">
                  <a16:creationId xmlns:a16="http://schemas.microsoft.com/office/drawing/2014/main" xmlns="" id="{0C463B7C-DF43-4314-B037-0EEE6A8AC3E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550426" y="1973903"/>
              <a:ext cx="0" cy="4210050"/>
            </a:xfrm>
            <a:prstGeom prst="straightConnector1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xmlns="" id="{B20523E1-878A-4544-8256-7E5C958650C2}"/>
                </a:ext>
              </a:extLst>
            </p:cNvPr>
            <p:cNvGrpSpPr/>
            <p:nvPr/>
          </p:nvGrpSpPr>
          <p:grpSpPr>
            <a:xfrm>
              <a:off x="3833089" y="1966915"/>
              <a:ext cx="1430200" cy="4210050"/>
              <a:chOff x="3833089" y="1966915"/>
              <a:chExt cx="1430200" cy="4210050"/>
            </a:xfrm>
          </p:grpSpPr>
          <p:cxnSp>
            <p:nvCxnSpPr>
              <p:cNvPr id="35" name="Conector recto de flecha 34">
                <a:extLst>
                  <a:ext uri="{FF2B5EF4-FFF2-40B4-BE49-F238E27FC236}">
                    <a16:creationId xmlns:a16="http://schemas.microsoft.com/office/drawing/2014/main" xmlns="" id="{BA8BD726-C8C8-4F14-B4E8-44375C33E0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4088" y="1966915"/>
                <a:ext cx="0" cy="4210050"/>
              </a:xfrm>
              <a:prstGeom prst="straightConnector1">
                <a:avLst/>
              </a:prstGeom>
              <a:ln w="76200">
                <a:solidFill>
                  <a:schemeClr val="tx1">
                    <a:lumMod val="50000"/>
                    <a:lumOff val="50000"/>
                  </a:schemeClr>
                </a:solidFill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Picture 2" descr="Resultado de imagen para rosa delos vientos png">
                <a:extLst>
                  <a:ext uri="{FF2B5EF4-FFF2-40B4-BE49-F238E27FC236}">
                    <a16:creationId xmlns:a16="http://schemas.microsoft.com/office/drawing/2014/main" xmlns="" id="{178992BB-AAF0-4F50-902A-8241E8BE61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3089" y="3366356"/>
                <a:ext cx="1430200" cy="13766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7" name="1 Título"/>
          <p:cNvSpPr txBox="1">
            <a:spLocks/>
          </p:cNvSpPr>
          <p:nvPr/>
        </p:nvSpPr>
        <p:spPr>
          <a:xfrm>
            <a:off x="2195800" y="1242034"/>
            <a:ext cx="4709305" cy="559991"/>
          </a:xfrm>
          <a:prstGeom prst="rect">
            <a:avLst/>
          </a:prstGeom>
          <a:noFill/>
        </p:spPr>
        <p:txBody>
          <a:bodyPr vert="horz" lIns="58444" tIns="29222" rIns="58444" bIns="29222" rtlCol="0" anchor="ctr">
            <a:noAutofit/>
          </a:bodyPr>
          <a:lstStyle>
            <a:lvl1pPr algn="ctr" defTabSz="1038977" rtl="0" eaLnBrk="1" latinLnBrk="0" hangingPunct="1">
              <a:spcBef>
                <a:spcPct val="0"/>
              </a:spcBef>
              <a:buNone/>
              <a:defRPr sz="4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90000"/>
              </a:lnSpc>
              <a:defRPr/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anose="020B0604020202020204" pitchFamily="34" charset="0"/>
              </a:rPr>
              <a:t>ACCIONES ESTRATÉGICAS POR SECTOR</a:t>
            </a: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xmlns="" id="{B6FB1317-C4C5-4E76-84A3-D4ECD87FE9F7}"/>
              </a:ext>
            </a:extLst>
          </p:cNvPr>
          <p:cNvGrpSpPr/>
          <p:nvPr/>
        </p:nvGrpSpPr>
        <p:grpSpPr>
          <a:xfrm>
            <a:off x="247902" y="4055667"/>
            <a:ext cx="2334322" cy="2529337"/>
            <a:chOff x="247902" y="4220557"/>
            <a:chExt cx="2334322" cy="2529337"/>
          </a:xfrm>
        </p:grpSpPr>
        <p:sp>
          <p:nvSpPr>
            <p:cNvPr id="39" name="Rectángulo: esquinas redondeadas 70">
              <a:extLst>
                <a:ext uri="{FF2B5EF4-FFF2-40B4-BE49-F238E27FC236}">
                  <a16:creationId xmlns:a16="http://schemas.microsoft.com/office/drawing/2014/main" xmlns="" id="{C0B5AA72-D037-4CD5-B5D0-E55A6718A73C}"/>
                </a:ext>
              </a:extLst>
            </p:cNvPr>
            <p:cNvSpPr/>
            <p:nvPr/>
          </p:nvSpPr>
          <p:spPr>
            <a:xfrm>
              <a:off x="247902" y="4220557"/>
              <a:ext cx="2281617" cy="2529337"/>
            </a:xfrm>
            <a:prstGeom prst="roundRect">
              <a:avLst/>
            </a:prstGeom>
            <a:solidFill>
              <a:srgbClr val="00B0F0"/>
            </a:solidFill>
            <a:ln w="381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700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43">
              <a:extLst>
                <a:ext uri="{FF2B5EF4-FFF2-40B4-BE49-F238E27FC236}">
                  <a16:creationId xmlns:a16="http://schemas.microsoft.com/office/drawing/2014/main" xmlns="" id="{B9225E7B-4C87-41D8-B774-695304CCB4BF}"/>
                </a:ext>
              </a:extLst>
            </p:cNvPr>
            <p:cNvSpPr txBox="1"/>
            <p:nvPr/>
          </p:nvSpPr>
          <p:spPr>
            <a:xfrm>
              <a:off x="340132" y="4685432"/>
              <a:ext cx="2242092" cy="1600438"/>
            </a:xfrm>
            <a:prstGeom prst="rect">
              <a:avLst/>
            </a:prstGeom>
            <a:noFill/>
          </p:spPr>
          <p:txBody>
            <a:bodyPr wrap="square" numCol="1" spcCol="274320" rtlCol="0">
              <a:spAutoFit/>
            </a:bodyPr>
            <a:lstStyle/>
            <a:p>
              <a:pPr marL="180975" indent="-180975" defTabSz="779252">
                <a:buFont typeface="Wingdings" panose="05000000000000000000" pitchFamily="2" charset="2"/>
                <a:buChar char="ü"/>
              </a:pPr>
              <a:r>
                <a:rPr lang="es-MX" sz="1400" b="1" dirty="0">
                  <a:solidFill>
                    <a:prstClr val="white"/>
                  </a:solidFill>
                </a:rPr>
                <a:t>Desarrollo de la Acuacultura.</a:t>
              </a:r>
            </a:p>
            <a:p>
              <a:pPr marL="180975" indent="-180975" defTabSz="779252">
                <a:buFont typeface="Wingdings" panose="05000000000000000000" pitchFamily="2" charset="2"/>
                <a:buChar char="ü"/>
              </a:pPr>
              <a:r>
                <a:rPr lang="es-MX" sz="1400" b="1" dirty="0">
                  <a:solidFill>
                    <a:prstClr val="white"/>
                  </a:solidFill>
                </a:rPr>
                <a:t>Sustitución de Embarcaciones Menores y Mayores.</a:t>
              </a:r>
            </a:p>
            <a:p>
              <a:pPr marL="180975" indent="-180975" defTabSz="779252">
                <a:buFont typeface="Wingdings" panose="05000000000000000000" pitchFamily="2" charset="2"/>
                <a:buChar char="ü"/>
              </a:pPr>
              <a:r>
                <a:rPr lang="es-MX" sz="1400" b="1" dirty="0">
                  <a:solidFill>
                    <a:prstClr val="white"/>
                  </a:solidFill>
                </a:rPr>
                <a:t>Electrificación de Parques Acuícolas</a:t>
              </a:r>
              <a:r>
                <a:rPr lang="es-MX" sz="1300" b="1" dirty="0">
                  <a:solidFill>
                    <a:prstClr val="white"/>
                  </a:solidFill>
                </a:rPr>
                <a:t>.</a:t>
              </a:r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xmlns="" id="{B4AC2924-6E46-4B7B-B135-6E668E17D430}"/>
              </a:ext>
            </a:extLst>
          </p:cNvPr>
          <p:cNvGrpSpPr/>
          <p:nvPr/>
        </p:nvGrpSpPr>
        <p:grpSpPr>
          <a:xfrm>
            <a:off x="247902" y="1206275"/>
            <a:ext cx="2287092" cy="2739361"/>
            <a:chOff x="247902" y="1371165"/>
            <a:chExt cx="2287092" cy="2739361"/>
          </a:xfrm>
        </p:grpSpPr>
        <p:sp>
          <p:nvSpPr>
            <p:cNvPr id="42" name="Rectángulo: esquinas redondeadas 64">
              <a:extLst>
                <a:ext uri="{FF2B5EF4-FFF2-40B4-BE49-F238E27FC236}">
                  <a16:creationId xmlns:a16="http://schemas.microsoft.com/office/drawing/2014/main" xmlns="" id="{F8782AEE-96F5-4D1A-AE9D-349FD4580882}"/>
                </a:ext>
              </a:extLst>
            </p:cNvPr>
            <p:cNvSpPr/>
            <p:nvPr/>
          </p:nvSpPr>
          <p:spPr>
            <a:xfrm>
              <a:off x="247902" y="1371165"/>
              <a:ext cx="2287092" cy="2616403"/>
            </a:xfrm>
            <a:prstGeom prst="roundRect">
              <a:avLst/>
            </a:prstGeom>
            <a:solidFill>
              <a:srgbClr val="00B050"/>
            </a:solidFill>
            <a:ln w="381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b="1" dirty="0"/>
            </a:p>
          </p:txBody>
        </p:sp>
        <p:sp>
          <p:nvSpPr>
            <p:cNvPr id="43" name="TextBox 44">
              <a:extLst>
                <a:ext uri="{FF2B5EF4-FFF2-40B4-BE49-F238E27FC236}">
                  <a16:creationId xmlns:a16="http://schemas.microsoft.com/office/drawing/2014/main" xmlns="" id="{FB82E1B1-E575-4D1E-BFCF-11E85F397D12}"/>
                </a:ext>
              </a:extLst>
            </p:cNvPr>
            <p:cNvSpPr txBox="1"/>
            <p:nvPr/>
          </p:nvSpPr>
          <p:spPr>
            <a:xfrm>
              <a:off x="311120" y="1448259"/>
              <a:ext cx="2194087" cy="2662267"/>
            </a:xfrm>
            <a:prstGeom prst="rect">
              <a:avLst/>
            </a:prstGeom>
            <a:noFill/>
          </p:spPr>
          <p:txBody>
            <a:bodyPr wrap="square" numCol="1" spcCol="274320" rtlCol="0">
              <a:spAutoFit/>
            </a:bodyPr>
            <a:lstStyle/>
            <a:p>
              <a:r>
                <a:rPr lang="es-MX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GRANOS.</a:t>
              </a:r>
            </a:p>
            <a:p>
              <a:pPr marL="180975" lvl="1" indent="-180975">
                <a:buFont typeface="Wingdings" panose="05000000000000000000" pitchFamily="2" charset="2"/>
                <a:buChar char="ü"/>
              </a:pPr>
              <a:r>
                <a:rPr lang="es-MX" sz="1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Ordenamiento Productivo.</a:t>
              </a:r>
            </a:p>
            <a:p>
              <a:pPr marL="180975" lvl="1" indent="-180975">
                <a:buFont typeface="Wingdings" panose="05000000000000000000" pitchFamily="2" charset="2"/>
                <a:buChar char="ü"/>
              </a:pPr>
              <a:r>
                <a:rPr lang="es-MX" sz="1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Generación de Valor Agregado.</a:t>
              </a:r>
            </a:p>
            <a:p>
              <a:pPr marL="180975" lvl="1" indent="-180975">
                <a:buFont typeface="Wingdings" panose="05000000000000000000" pitchFamily="2" charset="2"/>
                <a:buChar char="ü"/>
              </a:pPr>
              <a:endParaRPr lang="es-MX" sz="1400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  <a:p>
              <a:r>
                <a:rPr lang="es-MX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HORTOFRUTÍCOLA.</a:t>
              </a:r>
            </a:p>
            <a:p>
              <a:pPr marL="180975" lvl="1" indent="-180975">
                <a:buFont typeface="Wingdings" panose="05000000000000000000" pitchFamily="2" charset="2"/>
                <a:buChar char="ü"/>
              </a:pPr>
              <a:r>
                <a:rPr lang="es-MX" sz="1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Infraestructura para Diversificar Mercados.</a:t>
              </a:r>
            </a:p>
            <a:p>
              <a:pPr marL="180975" lvl="1" indent="-180975">
                <a:buFont typeface="Wingdings" panose="05000000000000000000" pitchFamily="2" charset="2"/>
                <a:buChar char="ü"/>
              </a:pPr>
              <a:r>
                <a:rPr lang="es-MX" sz="1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Tecnificación del Riego. </a:t>
              </a:r>
            </a:p>
            <a:p>
              <a:pPr marL="180975" lvl="1" indent="-180975">
                <a:buFont typeface="Wingdings" panose="05000000000000000000" pitchFamily="2" charset="2"/>
                <a:buChar char="ü"/>
              </a:pPr>
              <a:r>
                <a:rPr lang="es-MX" sz="1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Reconversión Ordenada</a:t>
              </a:r>
              <a:r>
                <a:rPr lang="es-MX" sz="1300" b="1" dirty="0" smtClean="0">
                  <a:solidFill>
                    <a:schemeClr val="bg1"/>
                  </a:solidFill>
                  <a:cs typeface="Times New Roman" panose="02020603050405020304" pitchFamily="18" charset="0"/>
                </a:rPr>
                <a:t>.</a:t>
              </a:r>
            </a:p>
            <a:p>
              <a:pPr marL="0" lvl="1"/>
              <a:endParaRPr lang="es-MX" sz="1300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xmlns="" id="{4678ED6C-9529-4B2F-AD3A-6F260D8C2819}"/>
              </a:ext>
            </a:extLst>
          </p:cNvPr>
          <p:cNvGrpSpPr/>
          <p:nvPr/>
        </p:nvGrpSpPr>
        <p:grpSpPr>
          <a:xfrm>
            <a:off x="6565910" y="1206275"/>
            <a:ext cx="2335412" cy="2616403"/>
            <a:chOff x="6565910" y="1371165"/>
            <a:chExt cx="2335412" cy="2616403"/>
          </a:xfrm>
        </p:grpSpPr>
        <p:sp>
          <p:nvSpPr>
            <p:cNvPr id="45" name="Rectángulo: esquinas redondeadas 63">
              <a:extLst>
                <a:ext uri="{FF2B5EF4-FFF2-40B4-BE49-F238E27FC236}">
                  <a16:creationId xmlns:a16="http://schemas.microsoft.com/office/drawing/2014/main" xmlns="" id="{96CF27AF-737B-4112-A4AE-31C6E96C16E6}"/>
                </a:ext>
              </a:extLst>
            </p:cNvPr>
            <p:cNvSpPr/>
            <p:nvPr/>
          </p:nvSpPr>
          <p:spPr>
            <a:xfrm>
              <a:off x="6565910" y="1371165"/>
              <a:ext cx="2279626" cy="2616403"/>
            </a:xfrm>
            <a:prstGeom prst="round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900" dirty="0"/>
            </a:p>
          </p:txBody>
        </p:sp>
        <p:sp>
          <p:nvSpPr>
            <p:cNvPr id="46" name="TextBox 47">
              <a:extLst>
                <a:ext uri="{FF2B5EF4-FFF2-40B4-BE49-F238E27FC236}">
                  <a16:creationId xmlns:a16="http://schemas.microsoft.com/office/drawing/2014/main" xmlns="" id="{72E38DB4-5D11-4A6C-9BFF-279340C486AD}"/>
                </a:ext>
              </a:extLst>
            </p:cNvPr>
            <p:cNvSpPr txBox="1"/>
            <p:nvPr/>
          </p:nvSpPr>
          <p:spPr>
            <a:xfrm>
              <a:off x="6569191" y="1782106"/>
              <a:ext cx="2332131" cy="1815882"/>
            </a:xfrm>
            <a:prstGeom prst="rect">
              <a:avLst/>
            </a:prstGeom>
            <a:noFill/>
          </p:spPr>
          <p:txBody>
            <a:bodyPr wrap="square" numCol="1" spcCol="274320" rtlCol="0">
              <a:spAutoFit/>
            </a:bodyPr>
            <a:lstStyle/>
            <a:p>
              <a:pPr marL="180975" lvl="1" indent="-180975">
                <a:buFont typeface="Wingdings" panose="05000000000000000000" pitchFamily="2" charset="2"/>
                <a:buChar char="ü"/>
              </a:pPr>
              <a:r>
                <a:rPr lang="es-MX" sz="1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Mejoramiento Genético.</a:t>
              </a:r>
            </a:p>
            <a:p>
              <a:pPr marL="180975" lvl="1" indent="-180975">
                <a:buFont typeface="Wingdings" panose="05000000000000000000" pitchFamily="2" charset="2"/>
                <a:buChar char="ü"/>
              </a:pPr>
              <a:r>
                <a:rPr lang="x-none" sz="1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O</a:t>
              </a:r>
              <a:r>
                <a:rPr lang="es-MX" sz="1400" b="1" dirty="0" err="1">
                  <a:solidFill>
                    <a:schemeClr val="bg1"/>
                  </a:solidFill>
                  <a:cs typeface="Times New Roman" panose="02020603050405020304" pitchFamily="18" charset="0"/>
                </a:rPr>
                <a:t>bras</a:t>
              </a:r>
              <a:r>
                <a:rPr lang="es-MX" sz="1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 de Almacenamiento y conducción de Agua.</a:t>
              </a:r>
            </a:p>
            <a:p>
              <a:pPr marL="180975" lvl="1" indent="-180975">
                <a:buFont typeface="Wingdings" panose="05000000000000000000" pitchFamily="2" charset="2"/>
                <a:buChar char="ü"/>
              </a:pPr>
              <a:r>
                <a:rPr lang="es-MX" sz="1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Infraestructura Pecuaria Básica.</a:t>
              </a:r>
            </a:p>
            <a:p>
              <a:pPr marL="180975" lvl="1" indent="-180975">
                <a:buFont typeface="Wingdings" panose="05000000000000000000" pitchFamily="2" charset="2"/>
                <a:buChar char="ü"/>
              </a:pPr>
              <a:r>
                <a:rPr lang="es-MX" sz="1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Reactivar la Industria de la Carne.</a:t>
              </a:r>
            </a:p>
            <a:p>
              <a:pPr marL="285750" lvl="1" indent="-285750">
                <a:buFont typeface="Wingdings" panose="05000000000000000000" pitchFamily="2" charset="2"/>
                <a:buChar char="ü"/>
              </a:pPr>
              <a:endParaRPr lang="es-MX" sz="1400" b="1" dirty="0">
                <a:solidFill>
                  <a:schemeClr val="bg1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Rectángulo: esquinas redondeadas 3">
            <a:extLst>
              <a:ext uri="{FF2B5EF4-FFF2-40B4-BE49-F238E27FC236}">
                <a16:creationId xmlns:a16="http://schemas.microsoft.com/office/drawing/2014/main" xmlns="" id="{5EFA2352-3FF4-45D2-928D-06812046C132}"/>
              </a:ext>
            </a:extLst>
          </p:cNvPr>
          <p:cNvSpPr/>
          <p:nvPr/>
        </p:nvSpPr>
        <p:spPr>
          <a:xfrm>
            <a:off x="2720216" y="2003119"/>
            <a:ext cx="1664897" cy="1658070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/>
              <a:t>AGRICULTURA</a:t>
            </a:r>
            <a:endParaRPr lang="es-MX" dirty="0"/>
          </a:p>
        </p:txBody>
      </p:sp>
      <p:sp>
        <p:nvSpPr>
          <p:cNvPr id="48" name="Rectángulo: esquinas redondeadas 32">
            <a:extLst>
              <a:ext uri="{FF2B5EF4-FFF2-40B4-BE49-F238E27FC236}">
                <a16:creationId xmlns:a16="http://schemas.microsoft.com/office/drawing/2014/main" xmlns="" id="{A2F86CD4-2180-4856-A17C-8BF71D3C87ED}"/>
              </a:ext>
            </a:extLst>
          </p:cNvPr>
          <p:cNvSpPr/>
          <p:nvPr/>
        </p:nvSpPr>
        <p:spPr>
          <a:xfrm>
            <a:off x="4808008" y="1980209"/>
            <a:ext cx="1664897" cy="1658070"/>
          </a:xfrm>
          <a:prstGeom prst="roundRect">
            <a:avLst/>
          </a:prstGeom>
          <a:solidFill>
            <a:srgbClr val="FF0000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GANADERÍA</a:t>
            </a:r>
            <a:endParaRPr lang="es-MX" sz="1900" dirty="0"/>
          </a:p>
        </p:txBody>
      </p:sp>
      <p:sp>
        <p:nvSpPr>
          <p:cNvPr id="49" name="Rectángulo: esquinas redondeadas 51">
            <a:extLst>
              <a:ext uri="{FF2B5EF4-FFF2-40B4-BE49-F238E27FC236}">
                <a16:creationId xmlns:a16="http://schemas.microsoft.com/office/drawing/2014/main" xmlns="" id="{3B7BD229-C447-4F8A-A3F3-16C17D798E54}"/>
              </a:ext>
            </a:extLst>
          </p:cNvPr>
          <p:cNvSpPr/>
          <p:nvPr/>
        </p:nvSpPr>
        <p:spPr>
          <a:xfrm>
            <a:off x="2720216" y="4176432"/>
            <a:ext cx="1664897" cy="1658070"/>
          </a:xfrm>
          <a:prstGeom prst="roundRect">
            <a:avLst/>
          </a:prstGeom>
          <a:solidFill>
            <a:srgbClr val="00B0F0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PESCA Y </a:t>
            </a:r>
            <a:r>
              <a:rPr lang="es-MX" sz="1700" dirty="0">
                <a:solidFill>
                  <a:schemeClr val="bg1"/>
                </a:solidFill>
              </a:rPr>
              <a:t>ACUACULTURA</a:t>
            </a:r>
          </a:p>
        </p:txBody>
      </p:sp>
      <p:grpSp>
        <p:nvGrpSpPr>
          <p:cNvPr id="50" name="Grupo 49">
            <a:extLst>
              <a:ext uri="{FF2B5EF4-FFF2-40B4-BE49-F238E27FC236}">
                <a16:creationId xmlns:a16="http://schemas.microsoft.com/office/drawing/2014/main" xmlns="" id="{A040A79C-A57A-4FD4-9926-8D1F56DAFCCC}"/>
              </a:ext>
            </a:extLst>
          </p:cNvPr>
          <p:cNvGrpSpPr/>
          <p:nvPr/>
        </p:nvGrpSpPr>
        <p:grpSpPr>
          <a:xfrm>
            <a:off x="6565910" y="3968647"/>
            <a:ext cx="2279627" cy="2650297"/>
            <a:chOff x="6565910" y="4133537"/>
            <a:chExt cx="2279627" cy="2650297"/>
          </a:xfrm>
        </p:grpSpPr>
        <p:sp>
          <p:nvSpPr>
            <p:cNvPr id="51" name="Rectángulo: esquinas redondeadas 62">
              <a:extLst>
                <a:ext uri="{FF2B5EF4-FFF2-40B4-BE49-F238E27FC236}">
                  <a16:creationId xmlns:a16="http://schemas.microsoft.com/office/drawing/2014/main" xmlns="" id="{D55E6A0D-937B-4A8B-B496-EF54B5984B17}"/>
                </a:ext>
              </a:extLst>
            </p:cNvPr>
            <p:cNvSpPr/>
            <p:nvPr/>
          </p:nvSpPr>
          <p:spPr>
            <a:xfrm>
              <a:off x="6565910" y="4133537"/>
              <a:ext cx="2279627" cy="2616358"/>
            </a:xfrm>
            <a:prstGeom prst="roundRect">
              <a:avLst/>
            </a:prstGeom>
            <a:solidFill>
              <a:srgbClr val="FFFF00"/>
            </a:solidFill>
            <a:ln w="3810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9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TextBox 42">
              <a:extLst>
                <a:ext uri="{FF2B5EF4-FFF2-40B4-BE49-F238E27FC236}">
                  <a16:creationId xmlns:a16="http://schemas.microsoft.com/office/drawing/2014/main" xmlns="" id="{24AF83E9-20BC-4CD9-8FBE-6DD0C5071EBE}"/>
                </a:ext>
              </a:extLst>
            </p:cNvPr>
            <p:cNvSpPr txBox="1"/>
            <p:nvPr/>
          </p:nvSpPr>
          <p:spPr>
            <a:xfrm>
              <a:off x="6581969" y="4537065"/>
              <a:ext cx="2230872" cy="2246769"/>
            </a:xfrm>
            <a:prstGeom prst="rect">
              <a:avLst/>
            </a:prstGeom>
            <a:noFill/>
          </p:spPr>
          <p:txBody>
            <a:bodyPr wrap="square" numCol="1" spcCol="274320" rtlCol="0">
              <a:spAutoFit/>
            </a:bodyPr>
            <a:lstStyle/>
            <a:p>
              <a:pPr marL="180975" indent="-180975" defTabSz="779252">
                <a:buFont typeface="Wingdings" panose="05000000000000000000" pitchFamily="2" charset="2"/>
                <a:buChar char="ü"/>
              </a:pPr>
              <a:r>
                <a:rPr lang="x-none" sz="1400" b="1" dirty="0"/>
                <a:t>Sanidad e Inocuidad.</a:t>
              </a:r>
              <a:endParaRPr lang="es-MX" sz="1400" b="1" dirty="0"/>
            </a:p>
            <a:p>
              <a:pPr marL="180975" indent="-180975" defTabSz="779252">
                <a:buFont typeface="Wingdings" panose="05000000000000000000" pitchFamily="2" charset="2"/>
                <a:buChar char="ü"/>
              </a:pPr>
              <a:r>
                <a:rPr lang="x-none" sz="1400" b="1" dirty="0"/>
                <a:t>Potenciar la infraestructura Aeroportuaria, Marítima y Terrestre. </a:t>
              </a:r>
              <a:endParaRPr lang="en-US" sz="1400" b="1" dirty="0"/>
            </a:p>
            <a:p>
              <a:pPr marL="180975" indent="-180975" defTabSz="779252">
                <a:buFont typeface="Wingdings" panose="05000000000000000000" pitchFamily="2" charset="2"/>
                <a:buChar char="ü"/>
              </a:pPr>
              <a:r>
                <a:rPr lang="x-none" sz="1400" b="1" dirty="0"/>
                <a:t>Investigación y Desarrollo Tecnológico.</a:t>
              </a:r>
            </a:p>
            <a:p>
              <a:pPr marL="180975" indent="-180975" defTabSz="779252">
                <a:buFont typeface="Wingdings" panose="05000000000000000000" pitchFamily="2" charset="2"/>
                <a:buChar char="ü"/>
              </a:pPr>
              <a:r>
                <a:rPr lang="es-MX" sz="1400" b="1" dirty="0"/>
                <a:t>Uso de Energías Limpias</a:t>
              </a:r>
              <a:r>
                <a:rPr lang="es-MX" sz="1400" b="1" dirty="0" smtClean="0"/>
                <a:t>.</a:t>
              </a:r>
            </a:p>
            <a:p>
              <a:pPr marL="180975" indent="-180975" defTabSz="779252">
                <a:buFont typeface="Wingdings" panose="05000000000000000000" pitchFamily="2" charset="2"/>
                <a:buChar char="ü"/>
              </a:pPr>
              <a:r>
                <a:rPr lang="es-MX" sz="1400" b="1" dirty="0" smtClean="0"/>
                <a:t>Modernización obra </a:t>
              </a:r>
              <a:r>
                <a:rPr lang="es-MX" sz="1400" b="1" dirty="0" err="1" smtClean="0"/>
                <a:t>hidroagrícola</a:t>
              </a:r>
              <a:r>
                <a:rPr lang="es-MX" sz="1400" b="1" dirty="0" smtClean="0"/>
                <a:t>. </a:t>
              </a:r>
              <a:endParaRPr lang="es-MX" sz="1400" b="1" dirty="0"/>
            </a:p>
          </p:txBody>
        </p:sp>
      </p:grpSp>
      <p:sp>
        <p:nvSpPr>
          <p:cNvPr id="53" name="Rectángulo: esquinas redondeadas 49">
            <a:extLst>
              <a:ext uri="{FF2B5EF4-FFF2-40B4-BE49-F238E27FC236}">
                <a16:creationId xmlns:a16="http://schemas.microsoft.com/office/drawing/2014/main" xmlns="" id="{05BB3510-E4A6-48B5-B67D-32C78FC486A8}"/>
              </a:ext>
            </a:extLst>
          </p:cNvPr>
          <p:cNvSpPr/>
          <p:nvPr/>
        </p:nvSpPr>
        <p:spPr>
          <a:xfrm>
            <a:off x="4808008" y="4159180"/>
            <a:ext cx="1664897" cy="1658070"/>
          </a:xfrm>
          <a:prstGeom prst="roundRect">
            <a:avLst/>
          </a:prstGeom>
          <a:solidFill>
            <a:srgbClr val="FFFF00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400" b="1" dirty="0">
                <a:solidFill>
                  <a:sysClr val="windowText" lastClr="000000"/>
                </a:solidFill>
              </a:rPr>
              <a:t>T</a:t>
            </a:r>
            <a:r>
              <a:rPr lang="es-MX" sz="1400" b="1" dirty="0">
                <a:solidFill>
                  <a:sysClr val="windowText" lastClr="000000"/>
                </a:solidFill>
              </a:rPr>
              <a:t>RANSVERSALES</a:t>
            </a:r>
          </a:p>
        </p:txBody>
      </p:sp>
      <p:pic>
        <p:nvPicPr>
          <p:cNvPr id="29" name="3 Imagen" descr="SAGARHPA-72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567" y="58614"/>
            <a:ext cx="5236531" cy="78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118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3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4410</TotalTime>
  <Words>487</Words>
  <Application>Microsoft Office PowerPoint</Application>
  <PresentationFormat>Presentación en pantalla (4:3)</PresentationFormat>
  <Paragraphs>140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Tahoma</vt:lpstr>
      <vt:lpstr>Times New Roman</vt:lpstr>
      <vt:lpstr>Wingdings</vt:lpstr>
      <vt:lpstr>Tema de Office</vt:lpstr>
      <vt:lpstr>Noviembre del 2017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SAGARHPA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Asesor y Enlace</dc:creator>
  <cp:lastModifiedBy>Jose Trujillo</cp:lastModifiedBy>
  <cp:revision>338</cp:revision>
  <cp:lastPrinted>2017-11-09T19:44:42Z</cp:lastPrinted>
  <dcterms:created xsi:type="dcterms:W3CDTF">2016-08-11T20:28:48Z</dcterms:created>
  <dcterms:modified xsi:type="dcterms:W3CDTF">2018-01-26T00:46:10Z</dcterms:modified>
</cp:coreProperties>
</file>